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8" r:id="rId4"/>
    <p:sldId id="266" r:id="rId5"/>
    <p:sldId id="267" r:id="rId6"/>
    <p:sldId id="264" r:id="rId7"/>
    <p:sldId id="265" r:id="rId8"/>
    <p:sldId id="283" r:id="rId9"/>
    <p:sldId id="289" r:id="rId10"/>
    <p:sldId id="288" r:id="rId11"/>
    <p:sldId id="260" r:id="rId12"/>
    <p:sldId id="268" r:id="rId13"/>
    <p:sldId id="269" r:id="rId14"/>
    <p:sldId id="281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62" r:id="rId26"/>
    <p:sldId id="280" r:id="rId27"/>
    <p:sldId id="282" r:id="rId28"/>
  </p:sldIdLst>
  <p:sldSz cx="12192000" cy="6858000"/>
  <p:notesSz cx="6858000" cy="9144000"/>
  <p:embeddedFontLst>
    <p:embeddedFont>
      <p:font typeface="Tmon몬소리 Black" panose="02000A03000000000000" pitchFamily="2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64" autoAdjust="0"/>
    <p:restoredTop sz="94660"/>
  </p:normalViewPr>
  <p:slideViewPr>
    <p:cSldViewPr snapToGrid="0">
      <p:cViewPr varScale="1">
        <p:scale>
          <a:sx n="34" d="100"/>
          <a:sy n="34" d="100"/>
        </p:scale>
        <p:origin x="5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7FFEF-7D2C-4EAC-88A2-DF1C9101D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8D0AF-7436-4138-840F-24E45BD12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3574C-E00C-4638-95EA-30BE8DF9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39AFE-9AB1-449D-A8AB-6124F2A3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F3D13-BFA2-48E9-BB92-17263202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5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DE165-321D-4D8A-9BCF-EACC4D40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EBE1E8-B003-4D15-9B61-3927D95BB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E88CA-2094-4D23-911A-6F17D8E7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E8A3B-4020-447E-A1C4-756B136B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54ABF-AFF0-4F3D-A725-40FAFC45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4E8F28-4976-42C6-BFED-70F5C9196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5CE7B-3A9C-4141-901C-35C1C267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FD779-2092-41DF-A97D-45F5855C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7B97-A462-4793-BB13-998C0713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522A7-39A1-488D-8F5C-19E951F5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2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1C83-FDBD-4389-A7C9-3D9CBF8F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AF8D8-8C2A-4E78-A115-3BFF5F05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AD632-4F70-446C-AB80-4A3CE6E4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E5A3F-3D80-4DC0-916A-C33BACD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23328-61EA-44CC-82E8-14F45356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2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A5EC-EFA1-42C6-8EA6-CE9C4D85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94CAB-8E8C-47DD-B0AA-14CC6DAC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8C3B7-F9D3-43A7-AFEB-682B2A3A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88D42-F648-467D-92EF-CC5B2FF6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21B13-9AA2-455A-B95F-3CD4278D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8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3163B-908E-40F4-A657-4B4C1A31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C2FE6-6BF2-440C-9113-A6B50581D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7FA49D-9DD9-46B4-A3C5-99F7D2D80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E7389-5B2B-4984-B95F-138DFCC7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08B2B-3E40-4BE2-94AE-46128E68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A8055E-D8AE-4C0B-8A3F-8040F742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51F34-62C3-484D-9A0E-39257138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3C59A-E12E-4C6E-B4F2-C6ACC7331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331A1-D46E-45E7-AF6A-94C63685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E1DB3D-A32D-4B13-88FE-5E187350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44611-B3D8-414D-B81D-61D542834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7FF781-513C-4CFD-BD99-77E2A2AC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660BDE-1C15-4B08-80EF-2EE3E4A3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312D37-5056-48B4-B7EE-A6F93955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9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C2E61-544B-4CE6-9DFD-AF96FF43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16A152-CDBF-4C32-B107-5E0AB10C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945D1B-CF89-4EC3-BD04-2E923C49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24E86-13C1-4CE3-AEF5-02D052AA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1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61E3A0-91C5-4F3C-90C2-6FF46B22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8C352C-FB57-45DF-AC2B-A0543C68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B89B7-75E3-4CF3-B043-7D6B9C4C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71D02-96E1-4FC2-BF47-CE409C4D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1648A-2106-4CBF-8329-46D30172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99503-ADBB-4D36-A2BB-DE43FB10E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87496-2E40-41B6-9C8D-E8E94DF9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C8D06-7D5F-4B28-9D0F-972B7F06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55B4F-986D-4C9E-B6DB-93A77079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9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E86FF-29B3-479D-954A-832507AF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FB192B-96B5-46A0-B0F0-BB9ED5B6D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56604-7C6F-4BC6-85C9-FF14E50D6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A1EB5-BD22-4DCC-9981-790C0E13A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370095-F363-41E3-9B43-F70A228C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03BF0-19DA-43D6-8127-2AF99C76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7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FD74FC-D6BA-433C-B766-08A47A6E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8F98C-8D36-4CEC-B280-C0581A8A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FB73B-D506-4CC2-A528-A238ED93D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F44A-D2BB-46A2-8FD8-0C59782A70E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C37C0-95A4-4D9B-9BC7-69E6BFE8A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06452-3248-45CB-83F5-53FF6B202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A3D52-598D-4E24-851B-058DCA079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6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0C04DE0C-6499-4919-9FB6-BA7FF6EA28FE}"/>
              </a:ext>
            </a:extLst>
          </p:cNvPr>
          <p:cNvSpPr/>
          <p:nvPr/>
        </p:nvSpPr>
        <p:spPr>
          <a:xfrm>
            <a:off x="276225" y="3201099"/>
            <a:ext cx="11734801" cy="58477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8E94C-34FE-48D3-B9CA-D4ED86C6148D}"/>
              </a:ext>
            </a:extLst>
          </p:cNvPr>
          <p:cNvSpPr txBox="1"/>
          <p:nvPr/>
        </p:nvSpPr>
        <p:spPr>
          <a:xfrm>
            <a:off x="2057401" y="3191574"/>
            <a:ext cx="81724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아이돌 공방 신청 </a:t>
            </a:r>
            <a:r>
              <a:rPr lang="en-US" altLang="ko-KR" sz="32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Database</a:t>
            </a:r>
            <a:endParaRPr lang="ko-KR" altLang="en-US" sz="32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4F8997-8503-4BED-8BE6-DA6E0241BC78}"/>
              </a:ext>
            </a:extLst>
          </p:cNvPr>
          <p:cNvSpPr/>
          <p:nvPr/>
        </p:nvSpPr>
        <p:spPr>
          <a:xfrm>
            <a:off x="180974" y="171450"/>
            <a:ext cx="11734801" cy="171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9AF2F-FE7C-4B08-A94F-1E7A16BBD058}"/>
              </a:ext>
            </a:extLst>
          </p:cNvPr>
          <p:cNvSpPr/>
          <p:nvPr/>
        </p:nvSpPr>
        <p:spPr>
          <a:xfrm>
            <a:off x="180974" y="6515100"/>
            <a:ext cx="11734801" cy="171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5C1BA3-3376-4E22-BFB3-0D8B6142F891}"/>
              </a:ext>
            </a:extLst>
          </p:cNvPr>
          <p:cNvSpPr/>
          <p:nvPr/>
        </p:nvSpPr>
        <p:spPr>
          <a:xfrm rot="16200000">
            <a:off x="-2981326" y="3333750"/>
            <a:ext cx="6515102" cy="190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FD281-E9BA-4DCA-9402-C54929737B05}"/>
              </a:ext>
            </a:extLst>
          </p:cNvPr>
          <p:cNvSpPr/>
          <p:nvPr/>
        </p:nvSpPr>
        <p:spPr>
          <a:xfrm rot="16200000">
            <a:off x="8653464" y="3328988"/>
            <a:ext cx="65151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천공 테이프 21">
            <a:extLst>
              <a:ext uri="{FF2B5EF4-FFF2-40B4-BE49-F238E27FC236}">
                <a16:creationId xmlns:a16="http://schemas.microsoft.com/office/drawing/2014/main" id="{B7E62D1D-06B8-4A26-B6C9-EFB3DFAA0222}"/>
              </a:ext>
            </a:extLst>
          </p:cNvPr>
          <p:cNvSpPr/>
          <p:nvPr/>
        </p:nvSpPr>
        <p:spPr>
          <a:xfrm>
            <a:off x="4600576" y="2052951"/>
            <a:ext cx="2886075" cy="726787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88F794-903F-49FE-8868-ADBD0C72F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12" y="918150"/>
            <a:ext cx="2153976" cy="21539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86EE7D-A12E-49A3-A55E-A752E0069368}"/>
              </a:ext>
            </a:extLst>
          </p:cNvPr>
          <p:cNvSpPr txBox="1"/>
          <p:nvPr/>
        </p:nvSpPr>
        <p:spPr>
          <a:xfrm>
            <a:off x="4114800" y="3895797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데이터베이스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002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분반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4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D517A5-E55B-4136-80FC-11823F96F0C0}"/>
              </a:ext>
            </a:extLst>
          </p:cNvPr>
          <p:cNvSpPr txBox="1"/>
          <p:nvPr/>
        </p:nvSpPr>
        <p:spPr>
          <a:xfrm>
            <a:off x="3205162" y="4405830"/>
            <a:ext cx="59245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12183302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남현정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12190607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권혁규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12190624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반인성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12190625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배기웅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12190629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원윤정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861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DDE84-506B-384E-A8E3-D89F180FB808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19A15F9-D10B-824F-BA39-1FF4D118C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74" y="1538582"/>
            <a:ext cx="4578088" cy="8530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521900-26F4-D34F-B662-0B0F7D0B4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01" y="2697160"/>
            <a:ext cx="4578088" cy="8530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0DC3B0-73C2-CC44-8673-AC8C78FFB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42" y="5282880"/>
            <a:ext cx="4578088" cy="8530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5E7708-9E9F-1B43-AE37-47F8BE22E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42" y="2675952"/>
            <a:ext cx="4578088" cy="85306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EDD02A0-DCB9-8541-8F8E-55CA19DC0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42" y="1561874"/>
            <a:ext cx="4578088" cy="8530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9A8313F-2B2D-8F47-8160-7C1CE6357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95" y="3915139"/>
            <a:ext cx="4578088" cy="8530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F2EAD9-CF93-4E47-B80C-5D1A8324E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56" y="5282880"/>
            <a:ext cx="4578088" cy="85306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C5FEE9F-9DE4-6044-8279-7AAD8A2517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42" y="3889278"/>
            <a:ext cx="4578088" cy="853060"/>
          </a:xfrm>
          <a:prstGeom prst="rect">
            <a:avLst/>
          </a:prstGeom>
        </p:spPr>
      </p:pic>
      <p:sp>
        <p:nvSpPr>
          <p:cNvPr id="38" name="액자 37">
            <a:extLst>
              <a:ext uri="{FF2B5EF4-FFF2-40B4-BE49-F238E27FC236}">
                <a16:creationId xmlns:a16="http://schemas.microsoft.com/office/drawing/2014/main" id="{7AE671D8-B373-CA4B-B986-C79CF77FC507}"/>
              </a:ext>
            </a:extLst>
          </p:cNvPr>
          <p:cNvSpPr/>
          <p:nvPr/>
        </p:nvSpPr>
        <p:spPr>
          <a:xfrm>
            <a:off x="1253771" y="1880684"/>
            <a:ext cx="1734555" cy="3464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7DC27617-01E7-EE42-97FB-59ADFDEDF8BD}"/>
              </a:ext>
            </a:extLst>
          </p:cNvPr>
          <p:cNvSpPr/>
          <p:nvPr/>
        </p:nvSpPr>
        <p:spPr>
          <a:xfrm>
            <a:off x="1218195" y="3046663"/>
            <a:ext cx="1734555" cy="3464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038426FE-0700-FC45-AEBE-A30A826450C4}"/>
              </a:ext>
            </a:extLst>
          </p:cNvPr>
          <p:cNvSpPr/>
          <p:nvPr/>
        </p:nvSpPr>
        <p:spPr>
          <a:xfrm>
            <a:off x="1218193" y="4269846"/>
            <a:ext cx="1734555" cy="3464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61D8E970-0394-F84D-ABFC-9A688A88AD2F}"/>
              </a:ext>
            </a:extLst>
          </p:cNvPr>
          <p:cNvSpPr/>
          <p:nvPr/>
        </p:nvSpPr>
        <p:spPr>
          <a:xfrm>
            <a:off x="1218194" y="5644503"/>
            <a:ext cx="1734555" cy="3464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B2547-88B0-45F9-9472-656D3C46971A}"/>
              </a:ext>
            </a:extLst>
          </p:cNvPr>
          <p:cNvGrpSpPr/>
          <p:nvPr/>
        </p:nvGrpSpPr>
        <p:grpSpPr>
          <a:xfrm>
            <a:off x="4268121" y="2447925"/>
            <a:ext cx="7561929" cy="3894556"/>
            <a:chOff x="4072437" y="1829450"/>
            <a:chExt cx="7714330" cy="39730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F1AB6-E910-4A5B-B08F-132419F11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437" y="1829450"/>
              <a:ext cx="7714330" cy="3973046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AFDFAD-C6B9-475A-A461-E173A57CC6FA}"/>
                </a:ext>
              </a:extLst>
            </p:cNvPr>
            <p:cNvCxnSpPr/>
            <p:nvPr/>
          </p:nvCxnSpPr>
          <p:spPr>
            <a:xfrm>
              <a:off x="4474178" y="5498531"/>
              <a:ext cx="254280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938AC12-7005-4E55-AB15-81E53A25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8" y="1462173"/>
            <a:ext cx="6689057" cy="4086056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2B9F200E-2C35-49C9-9D9D-89E33A85343B}"/>
              </a:ext>
            </a:extLst>
          </p:cNvPr>
          <p:cNvSpPr/>
          <p:nvPr/>
        </p:nvSpPr>
        <p:spPr>
          <a:xfrm>
            <a:off x="5748338" y="1305092"/>
            <a:ext cx="1266825" cy="600444"/>
          </a:xfrm>
          <a:prstGeom prst="donut">
            <a:avLst>
              <a:gd name="adj" fmla="val 98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5D191A48-E845-49BC-B11D-7835F79C3B56}"/>
              </a:ext>
            </a:extLst>
          </p:cNvPr>
          <p:cNvSpPr/>
          <p:nvPr/>
        </p:nvSpPr>
        <p:spPr>
          <a:xfrm>
            <a:off x="10725151" y="2305217"/>
            <a:ext cx="1266825" cy="600444"/>
          </a:xfrm>
          <a:prstGeom prst="donut">
            <a:avLst>
              <a:gd name="adj" fmla="val 98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694A9A23-66E1-450D-A6CD-A32BA49AB709}"/>
              </a:ext>
            </a:extLst>
          </p:cNvPr>
          <p:cNvSpPr/>
          <p:nvPr/>
        </p:nvSpPr>
        <p:spPr>
          <a:xfrm>
            <a:off x="1019175" y="2905661"/>
            <a:ext cx="1266825" cy="600444"/>
          </a:xfrm>
          <a:prstGeom prst="donut">
            <a:avLst>
              <a:gd name="adj" fmla="val 98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5A5AE0D7-5A3C-41DA-BD36-3830075ED9EE}"/>
              </a:ext>
            </a:extLst>
          </p:cNvPr>
          <p:cNvSpPr/>
          <p:nvPr/>
        </p:nvSpPr>
        <p:spPr>
          <a:xfrm>
            <a:off x="940444" y="4286066"/>
            <a:ext cx="2089817" cy="600444"/>
          </a:xfrm>
          <a:prstGeom prst="donut">
            <a:avLst>
              <a:gd name="adj" fmla="val 98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8245D9F4-D80B-49BD-8065-94D11561EBDC}"/>
              </a:ext>
            </a:extLst>
          </p:cNvPr>
          <p:cNvSpPr/>
          <p:nvPr/>
        </p:nvSpPr>
        <p:spPr>
          <a:xfrm>
            <a:off x="4291933" y="5836302"/>
            <a:ext cx="7042817" cy="600444"/>
          </a:xfrm>
          <a:prstGeom prst="donut">
            <a:avLst>
              <a:gd name="adj" fmla="val 98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50B94-DA32-40D4-A53B-00EED65757DC}"/>
              </a:ext>
            </a:extLst>
          </p:cNvPr>
          <p:cNvSpPr txBox="1"/>
          <p:nvPr/>
        </p:nvSpPr>
        <p:spPr>
          <a:xfrm>
            <a:off x="4901493" y="2559515"/>
            <a:ext cx="23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페네폭스미년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5D90D7-3779-4BA5-988B-CF086E7A938E}"/>
              </a:ext>
            </a:extLst>
          </p:cNvPr>
          <p:cNvSpPr txBox="1"/>
          <p:nvPr/>
        </p:nvSpPr>
        <p:spPr>
          <a:xfrm>
            <a:off x="10043891" y="3804748"/>
            <a:ext cx="23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페네폭스미년</a:t>
            </a:r>
            <a:endParaRPr lang="ko-KR" altLang="en-US" dirty="0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B07EF762-AF28-4E2D-905E-D0E37DB83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" y="200404"/>
            <a:ext cx="3133616" cy="969348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EB1300B8-3344-4A8A-A1CF-D64E601FF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96" y="230665"/>
            <a:ext cx="630990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3A6901DC-F450-4833-865B-4498C5FA3876}"/>
              </a:ext>
            </a:extLst>
          </p:cNvPr>
          <p:cNvSpPr/>
          <p:nvPr/>
        </p:nvSpPr>
        <p:spPr>
          <a:xfrm>
            <a:off x="9313821" y="4381785"/>
            <a:ext cx="1876997" cy="18769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문제정의 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C08F1-F8E7-4777-B800-EA5B5262A091}"/>
              </a:ext>
            </a:extLst>
          </p:cNvPr>
          <p:cNvSpPr txBox="1"/>
          <p:nvPr/>
        </p:nvSpPr>
        <p:spPr>
          <a:xfrm>
            <a:off x="3467101" y="397451"/>
            <a:ext cx="618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4D2E85-91F3-43DC-8C3B-A1F13554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9" y="1709877"/>
            <a:ext cx="3905250" cy="3905250"/>
          </a:xfrm>
          <a:prstGeom prst="rect">
            <a:avLst/>
          </a:prstGeom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FE9E99A3-8F14-4ADC-9198-DAC002810CC1}"/>
              </a:ext>
            </a:extLst>
          </p:cNvPr>
          <p:cNvSpPr/>
          <p:nvPr/>
        </p:nvSpPr>
        <p:spPr>
          <a:xfrm>
            <a:off x="927147" y="2441934"/>
            <a:ext cx="2967038" cy="2720591"/>
          </a:xfrm>
          <a:prstGeom prst="mathMultiply">
            <a:avLst>
              <a:gd name="adj1" fmla="val 121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979AF9-CEC6-443B-A371-81AACE8FCF72}"/>
              </a:ext>
            </a:extLst>
          </p:cNvPr>
          <p:cNvSpPr txBox="1"/>
          <p:nvPr/>
        </p:nvSpPr>
        <p:spPr>
          <a:xfrm>
            <a:off x="3400425" y="248682"/>
            <a:ext cx="8715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충족조건 만족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입장 불가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만약을 대비한 예비 인원 필요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예비 인원 기회 거의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6" name="그림 35" descr="초밥, 표지판, 음식, 방이(가) 표시된 사진&#10;&#10;자동 생성된 설명">
            <a:extLst>
              <a:ext uri="{FF2B5EF4-FFF2-40B4-BE49-F238E27FC236}">
                <a16:creationId xmlns:a16="http://schemas.microsoft.com/office/drawing/2014/main" id="{EABEC7BB-237C-41EB-B656-7FB5BD18A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83" y="2143515"/>
            <a:ext cx="2689268" cy="2689268"/>
          </a:xfrm>
          <a:prstGeom prst="rect">
            <a:avLst/>
          </a:prstGeom>
        </p:spPr>
      </p:pic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145BD86E-8F16-4731-973E-BF96107DEC23}"/>
              </a:ext>
            </a:extLst>
          </p:cNvPr>
          <p:cNvSpPr/>
          <p:nvPr/>
        </p:nvSpPr>
        <p:spPr>
          <a:xfrm>
            <a:off x="5821318" y="2418143"/>
            <a:ext cx="2967038" cy="2720591"/>
          </a:xfrm>
          <a:prstGeom prst="mathMultiply">
            <a:avLst>
              <a:gd name="adj1" fmla="val 121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203703-D39C-49B4-9117-56AA7500D26E}"/>
              </a:ext>
            </a:extLst>
          </p:cNvPr>
          <p:cNvSpPr/>
          <p:nvPr/>
        </p:nvSpPr>
        <p:spPr>
          <a:xfrm>
            <a:off x="4487818" y="3269218"/>
            <a:ext cx="942975" cy="69467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2BFEE42F-AF10-4AB0-8554-5AEE8D2B3E6A}"/>
              </a:ext>
            </a:extLst>
          </p:cNvPr>
          <p:cNvSpPr/>
          <p:nvPr/>
        </p:nvSpPr>
        <p:spPr>
          <a:xfrm>
            <a:off x="8391358" y="3963888"/>
            <a:ext cx="864464" cy="876275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B74FCF-3B74-44F8-8063-AE726AC4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88" y="4557719"/>
            <a:ext cx="1563572" cy="15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6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문제정의 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C08F1-F8E7-4777-B800-EA5B5262A091}"/>
              </a:ext>
            </a:extLst>
          </p:cNvPr>
          <p:cNvSpPr txBox="1"/>
          <p:nvPr/>
        </p:nvSpPr>
        <p:spPr>
          <a:xfrm>
            <a:off x="3467101" y="397451"/>
            <a:ext cx="618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F75066-F681-4C86-895A-DC433060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76" y="2112030"/>
            <a:ext cx="3535402" cy="3535402"/>
          </a:xfrm>
          <a:prstGeom prst="rect">
            <a:avLst/>
          </a:prstGeom>
        </p:spPr>
      </p:pic>
      <p:pic>
        <p:nvPicPr>
          <p:cNvPr id="4" name="그림 3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FF5618AA-81A2-46A2-894C-7A99D527D0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702" y="3463768"/>
            <a:ext cx="2324098" cy="2324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3F817C-8F1F-464F-86C3-795591BF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218" y="2720788"/>
            <a:ext cx="3192105" cy="2043767"/>
          </a:xfrm>
          <a:prstGeom prst="rect">
            <a:avLst/>
          </a:prstGeom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CFF87AED-38F3-44A7-BAA9-1C523F076D0D}"/>
              </a:ext>
            </a:extLst>
          </p:cNvPr>
          <p:cNvSpPr/>
          <p:nvPr/>
        </p:nvSpPr>
        <p:spPr>
          <a:xfrm>
            <a:off x="6959727" y="3186439"/>
            <a:ext cx="1377698" cy="685146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A0F640-714D-4D7E-931C-6B488EBB3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4" t="8058" r="5501" b="2740"/>
          <a:stretch/>
        </p:blipFill>
        <p:spPr>
          <a:xfrm>
            <a:off x="552579" y="2929463"/>
            <a:ext cx="1985437" cy="1985437"/>
          </a:xfrm>
          <a:prstGeom prst="ellipse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65EFCAA-6CFD-40DC-91BA-55DDD93166D9}"/>
              </a:ext>
            </a:extLst>
          </p:cNvPr>
          <p:cNvSpPr/>
          <p:nvPr/>
        </p:nvSpPr>
        <p:spPr>
          <a:xfrm>
            <a:off x="2733454" y="3484642"/>
            <a:ext cx="798391" cy="64131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A04DF-859C-4CBE-95B5-9045E981187D}"/>
              </a:ext>
            </a:extLst>
          </p:cNvPr>
          <p:cNvSpPr txBox="1"/>
          <p:nvPr/>
        </p:nvSpPr>
        <p:spPr>
          <a:xfrm>
            <a:off x="3400425" y="307251"/>
            <a:ext cx="7791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대면으로 직접 검사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여러 번에 걸치는 출석체크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시간 및 인력 낭비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CDB8D-84C8-47CB-9E80-2CECB6F77267}"/>
              </a:ext>
            </a:extLst>
          </p:cNvPr>
          <p:cNvSpPr txBox="1"/>
          <p:nvPr/>
        </p:nvSpPr>
        <p:spPr>
          <a:xfrm>
            <a:off x="4924424" y="5734050"/>
            <a:ext cx="570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현재 회원카드에는 단순히 이름과 생년월일만 적어져 있다는 것을 강조</a:t>
            </a:r>
          </a:p>
        </p:txBody>
      </p:sp>
    </p:spTree>
    <p:extLst>
      <p:ext uri="{BB962C8B-B14F-4D97-AF65-F5344CB8AC3E}">
        <p14:creationId xmlns:p14="http://schemas.microsoft.com/office/powerpoint/2010/main" val="179995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740420-C651-49F9-AE8E-F2EE0C662752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863D27-BD4A-422C-ACA0-AC277A67357D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FB8EA-D2D6-4A26-8A7C-00E1838239D3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4E0B1-630E-41B6-8E0D-B1E73C42C5D4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9AA8D-FF16-48AC-B90A-FA9F165F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0" y="741548"/>
            <a:ext cx="10752770" cy="54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해결방안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17046-3F6B-4B34-B6E1-73F86981FE5B}"/>
              </a:ext>
            </a:extLst>
          </p:cNvPr>
          <p:cNvSpPr txBox="1"/>
          <p:nvPr/>
        </p:nvSpPr>
        <p:spPr>
          <a:xfrm>
            <a:off x="3400425" y="285750"/>
            <a:ext cx="8391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음원사이트에서 필요한 조건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	   </a:t>
            </a:r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어떻게 간단하게 인증할까 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꺾인 연결선 4">
            <a:extLst>
              <a:ext uri="{FF2B5EF4-FFF2-40B4-BE49-F238E27FC236}">
                <a16:creationId xmlns:a16="http://schemas.microsoft.com/office/drawing/2014/main" id="{C453C1BA-2ECC-481C-8F04-9BE30B4AFC2B}"/>
              </a:ext>
            </a:extLst>
          </p:cNvPr>
          <p:cNvCxnSpPr>
            <a:stCxn id="21" idx="1"/>
            <a:endCxn id="25" idx="3"/>
          </p:cNvCxnSpPr>
          <p:nvPr/>
        </p:nvCxnSpPr>
        <p:spPr>
          <a:xfrm rot="10800000">
            <a:off x="3031930" y="3305668"/>
            <a:ext cx="1161579" cy="794471"/>
          </a:xfrm>
          <a:prstGeom prst="bent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E7C459-5629-471C-9D59-06889C9D1FF6}"/>
              </a:ext>
            </a:extLst>
          </p:cNvPr>
          <p:cNvGrpSpPr/>
          <p:nvPr/>
        </p:nvGrpSpPr>
        <p:grpSpPr>
          <a:xfrm>
            <a:off x="4193508" y="2732461"/>
            <a:ext cx="2171984" cy="3046351"/>
            <a:chOff x="3787201" y="2194389"/>
            <a:chExt cx="2171984" cy="3046351"/>
          </a:xfrm>
        </p:grpSpPr>
        <p:sp>
          <p:nvSpPr>
            <p:cNvPr id="20" name="모서리가 둥근 직사각형 1">
              <a:extLst>
                <a:ext uri="{FF2B5EF4-FFF2-40B4-BE49-F238E27FC236}">
                  <a16:creationId xmlns:a16="http://schemas.microsoft.com/office/drawing/2014/main" id="{9D0E43D4-8462-44B8-8356-0D0BDE4BEE71}"/>
                </a:ext>
              </a:extLst>
            </p:cNvPr>
            <p:cNvSpPr/>
            <p:nvPr/>
          </p:nvSpPr>
          <p:spPr>
            <a:xfrm>
              <a:off x="3787201" y="2194389"/>
              <a:ext cx="2171984" cy="304635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967182-BD23-4593-A166-027CE570DE35}"/>
                </a:ext>
              </a:extLst>
            </p:cNvPr>
            <p:cNvSpPr/>
            <p:nvPr/>
          </p:nvSpPr>
          <p:spPr>
            <a:xfrm>
              <a:off x="3787201" y="3166280"/>
              <a:ext cx="2171984" cy="7915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ABC4DC-677C-4B30-AE19-D00E2B567640}"/>
                </a:ext>
              </a:extLst>
            </p:cNvPr>
            <p:cNvSpPr/>
            <p:nvPr/>
          </p:nvSpPr>
          <p:spPr>
            <a:xfrm>
              <a:off x="3846199" y="2362683"/>
              <a:ext cx="2019869" cy="7369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이용자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72C00C-E510-4930-B2F8-581582DFA5A0}"/>
              </a:ext>
            </a:extLst>
          </p:cNvPr>
          <p:cNvGrpSpPr/>
          <p:nvPr/>
        </p:nvGrpSpPr>
        <p:grpSpPr>
          <a:xfrm>
            <a:off x="847725" y="2030795"/>
            <a:ext cx="2184204" cy="2860485"/>
            <a:chOff x="441418" y="1492723"/>
            <a:chExt cx="2184204" cy="2860485"/>
          </a:xfrm>
        </p:grpSpPr>
        <p:sp>
          <p:nvSpPr>
            <p:cNvPr id="24" name="모서리가 둥근 직사각형 9">
              <a:extLst>
                <a:ext uri="{FF2B5EF4-FFF2-40B4-BE49-F238E27FC236}">
                  <a16:creationId xmlns:a16="http://schemas.microsoft.com/office/drawing/2014/main" id="{A0B032CE-FC0F-46ED-A4A3-7917DD18DAC3}"/>
                </a:ext>
              </a:extLst>
            </p:cNvPr>
            <p:cNvSpPr/>
            <p:nvPr/>
          </p:nvSpPr>
          <p:spPr>
            <a:xfrm>
              <a:off x="441418" y="1492723"/>
              <a:ext cx="2167187" cy="286048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9A9D768-63B4-4EAA-8088-5AF3928FC5BF}"/>
                </a:ext>
              </a:extLst>
            </p:cNvPr>
            <p:cNvSpPr/>
            <p:nvPr/>
          </p:nvSpPr>
          <p:spPr>
            <a:xfrm>
              <a:off x="453638" y="2362683"/>
              <a:ext cx="2171984" cy="8098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EBC2FC-8561-49C8-9DD7-B6A252417CFB}"/>
                </a:ext>
              </a:extLst>
            </p:cNvPr>
            <p:cNvSpPr/>
            <p:nvPr/>
          </p:nvSpPr>
          <p:spPr>
            <a:xfrm>
              <a:off x="550505" y="1617260"/>
              <a:ext cx="1948075" cy="666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수록곡 다운로드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9D2096-375D-433A-A8B9-E50C720891CF}"/>
              </a:ext>
            </a:extLst>
          </p:cNvPr>
          <p:cNvSpPr txBox="1"/>
          <p:nvPr/>
        </p:nvSpPr>
        <p:spPr>
          <a:xfrm>
            <a:off x="6508555" y="1927512"/>
            <a:ext cx="4962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멜론 내에서 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앨범 수록곡 다운로드 여부 확인  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A5E7451-5E9C-4000-8A17-879EC671C3F7}"/>
              </a:ext>
            </a:extLst>
          </p:cNvPr>
          <p:cNvSpPr/>
          <p:nvPr/>
        </p:nvSpPr>
        <p:spPr>
          <a:xfrm>
            <a:off x="8818323" y="3028306"/>
            <a:ext cx="495300" cy="61955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5BADE714-21DD-4ADC-BD8E-5DB28ADA121C}"/>
              </a:ext>
            </a:extLst>
          </p:cNvPr>
          <p:cNvSpPr/>
          <p:nvPr/>
        </p:nvSpPr>
        <p:spPr>
          <a:xfrm>
            <a:off x="7119939" y="3976381"/>
            <a:ext cx="495300" cy="1307967"/>
          </a:xfrm>
          <a:prstGeom prst="leftBracket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7FB607-DF02-4196-BE2C-BC1179E55753}"/>
              </a:ext>
            </a:extLst>
          </p:cNvPr>
          <p:cNvSpPr txBox="1"/>
          <p:nvPr/>
        </p:nvSpPr>
        <p:spPr>
          <a:xfrm>
            <a:off x="6405419" y="3796342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다운로드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Y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73172-89CC-4D36-B937-D9C69D351B2C}"/>
              </a:ext>
            </a:extLst>
          </p:cNvPr>
          <p:cNvSpPr txBox="1"/>
          <p:nvPr/>
        </p:nvSpPr>
        <p:spPr>
          <a:xfrm>
            <a:off x="6584566" y="4989798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다운로드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N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41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36469-7B3A-FC48-B3ED-2C7B6C78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8" y="2511394"/>
            <a:ext cx="9928330" cy="213680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E695CF8B-9D86-4F6E-B739-FF37CE5D4FD3}"/>
              </a:ext>
            </a:extLst>
          </p:cNvPr>
          <p:cNvSpPr/>
          <p:nvPr/>
        </p:nvSpPr>
        <p:spPr>
          <a:xfrm>
            <a:off x="8066836" y="3177709"/>
            <a:ext cx="2620214" cy="5199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33C5F7B3-1B67-4CBA-9561-6DE038BB7A17}"/>
              </a:ext>
            </a:extLst>
          </p:cNvPr>
          <p:cNvSpPr/>
          <p:nvPr/>
        </p:nvSpPr>
        <p:spPr>
          <a:xfrm>
            <a:off x="1015668" y="3568670"/>
            <a:ext cx="4661232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AC83F649-BB9B-45A6-82BB-19108C754434}"/>
              </a:ext>
            </a:extLst>
          </p:cNvPr>
          <p:cNvSpPr/>
          <p:nvPr/>
        </p:nvSpPr>
        <p:spPr>
          <a:xfrm>
            <a:off x="1045158" y="3262033"/>
            <a:ext cx="2136192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7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169EF4-5700-4BFF-A56C-93BBEA77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5" y="1439019"/>
            <a:ext cx="6793006" cy="5028457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18E420B7-8E8C-45B1-9F75-D68EB27DA6DA}"/>
              </a:ext>
            </a:extLst>
          </p:cNvPr>
          <p:cNvSpPr/>
          <p:nvPr/>
        </p:nvSpPr>
        <p:spPr>
          <a:xfrm>
            <a:off x="5941922" y="1439019"/>
            <a:ext cx="1601879" cy="71363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0DBF5A3-278C-4D68-81EB-4B648C95A0A5}"/>
              </a:ext>
            </a:extLst>
          </p:cNvPr>
          <p:cNvCxnSpPr/>
          <p:nvPr/>
        </p:nvCxnSpPr>
        <p:spPr>
          <a:xfrm>
            <a:off x="7543801" y="1704975"/>
            <a:ext cx="70485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81AFC0-3AAC-471D-A617-13113B33D4F7}"/>
              </a:ext>
            </a:extLst>
          </p:cNvPr>
          <p:cNvSpPr txBox="1"/>
          <p:nvPr/>
        </p:nvSpPr>
        <p:spPr>
          <a:xfrm>
            <a:off x="7793131" y="1439019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모두 다운로드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모두 다운로드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 -&gt; N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62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해결방안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17046-3F6B-4B34-B6E1-73F86981FE5B}"/>
              </a:ext>
            </a:extLst>
          </p:cNvPr>
          <p:cNvSpPr txBox="1"/>
          <p:nvPr/>
        </p:nvSpPr>
        <p:spPr>
          <a:xfrm>
            <a:off x="3400425" y="285750"/>
            <a:ext cx="8391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현장에 오기전 </a:t>
            </a:r>
            <a:endParaRPr lang="en-US" altLang="ko-KR" sz="3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	   </a:t>
            </a:r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조건 충족이 안된 사람 </a:t>
            </a:r>
            <a:r>
              <a:rPr lang="ko-KR" altLang="en-US" sz="32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확인하는법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0" name="꺾인 연결선 24">
            <a:extLst>
              <a:ext uri="{FF2B5EF4-FFF2-40B4-BE49-F238E27FC236}">
                <a16:creationId xmlns:a16="http://schemas.microsoft.com/office/drawing/2014/main" id="{902FD9B9-791C-4707-AD0A-022EE7114665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2431021" y="3601402"/>
            <a:ext cx="573195" cy="260562"/>
          </a:xfrm>
          <a:prstGeom prst="bent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5">
            <a:extLst>
              <a:ext uri="{FF2B5EF4-FFF2-40B4-BE49-F238E27FC236}">
                <a16:creationId xmlns:a16="http://schemas.microsoft.com/office/drawing/2014/main" id="{8FA1957F-20A1-47B4-BEB2-A1AB473BC367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 flipV="1">
            <a:off x="5035187" y="3526102"/>
            <a:ext cx="650361" cy="1406250"/>
          </a:xfrm>
          <a:prstGeom prst="bentConnector3">
            <a:avLst>
              <a:gd name="adj1" fmla="val 5000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FD6DA1-A680-4330-8CFF-E014586BE1F4}"/>
              </a:ext>
            </a:extLst>
          </p:cNvPr>
          <p:cNvGrpSpPr/>
          <p:nvPr/>
        </p:nvGrpSpPr>
        <p:grpSpPr>
          <a:xfrm>
            <a:off x="400050" y="2322520"/>
            <a:ext cx="2030971" cy="2848571"/>
            <a:chOff x="3787201" y="2194389"/>
            <a:chExt cx="2171984" cy="3046351"/>
          </a:xfrm>
        </p:grpSpPr>
        <p:sp>
          <p:nvSpPr>
            <p:cNvPr id="33" name="모서리가 둥근 직사각형 1">
              <a:extLst>
                <a:ext uri="{FF2B5EF4-FFF2-40B4-BE49-F238E27FC236}">
                  <a16:creationId xmlns:a16="http://schemas.microsoft.com/office/drawing/2014/main" id="{AC27CA82-F747-4291-9524-7DC32E81EDC4}"/>
                </a:ext>
              </a:extLst>
            </p:cNvPr>
            <p:cNvSpPr/>
            <p:nvPr/>
          </p:nvSpPr>
          <p:spPr>
            <a:xfrm>
              <a:off x="3787201" y="2194389"/>
              <a:ext cx="2171984" cy="304635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0F5B97-F688-45D8-A21A-1E9FFEAD158F}"/>
                </a:ext>
              </a:extLst>
            </p:cNvPr>
            <p:cNvSpPr/>
            <p:nvPr/>
          </p:nvSpPr>
          <p:spPr>
            <a:xfrm>
              <a:off x="3787201" y="3166280"/>
              <a:ext cx="2171984" cy="7915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8CB4E7-14CC-4692-AA21-13DD2F028D34}"/>
                </a:ext>
              </a:extLst>
            </p:cNvPr>
            <p:cNvSpPr/>
            <p:nvPr/>
          </p:nvSpPr>
          <p:spPr>
            <a:xfrm>
              <a:off x="3846199" y="2362683"/>
              <a:ext cx="2019869" cy="73697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이용자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62BB12-FAC5-4DE2-809C-A9BB1438AE84}"/>
              </a:ext>
            </a:extLst>
          </p:cNvPr>
          <p:cNvGrpSpPr/>
          <p:nvPr/>
        </p:nvGrpSpPr>
        <p:grpSpPr>
          <a:xfrm>
            <a:off x="3004216" y="2716044"/>
            <a:ext cx="2030971" cy="3286695"/>
            <a:chOff x="6906156" y="2599303"/>
            <a:chExt cx="2171984" cy="3514894"/>
          </a:xfrm>
        </p:grpSpPr>
        <p:sp>
          <p:nvSpPr>
            <p:cNvPr id="37" name="모서리가 둥근 직사각형 19">
              <a:extLst>
                <a:ext uri="{FF2B5EF4-FFF2-40B4-BE49-F238E27FC236}">
                  <a16:creationId xmlns:a16="http://schemas.microsoft.com/office/drawing/2014/main" id="{2D1A36B3-0001-4ED8-B27C-28F95F34AA76}"/>
                </a:ext>
              </a:extLst>
            </p:cNvPr>
            <p:cNvSpPr/>
            <p:nvPr/>
          </p:nvSpPr>
          <p:spPr>
            <a:xfrm>
              <a:off x="6906156" y="2599303"/>
              <a:ext cx="2171984" cy="351489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46F86D5-8A98-413B-9CD3-5747C345BB79}"/>
                </a:ext>
              </a:extLst>
            </p:cNvPr>
            <p:cNvSpPr/>
            <p:nvPr/>
          </p:nvSpPr>
          <p:spPr>
            <a:xfrm>
              <a:off x="6906156" y="3429000"/>
              <a:ext cx="2171984" cy="7915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E36B4F8-F347-4B6B-A020-7E65C8D3A54D}"/>
                </a:ext>
              </a:extLst>
            </p:cNvPr>
            <p:cNvSpPr/>
            <p:nvPr/>
          </p:nvSpPr>
          <p:spPr>
            <a:xfrm>
              <a:off x="6906156" y="4573706"/>
              <a:ext cx="2171984" cy="7915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팬클럽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10A31B-C0CE-4E30-9062-306B4AA2A82F}"/>
                </a:ext>
              </a:extLst>
            </p:cNvPr>
            <p:cNvSpPr/>
            <p:nvPr/>
          </p:nvSpPr>
          <p:spPr>
            <a:xfrm>
              <a:off x="7018111" y="2707679"/>
              <a:ext cx="1948075" cy="6663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신청자 명단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76E5C3-21B0-4F4D-8F54-7E15E7E34758}"/>
              </a:ext>
            </a:extLst>
          </p:cNvPr>
          <p:cNvGrpSpPr/>
          <p:nvPr/>
        </p:nvGrpSpPr>
        <p:grpSpPr>
          <a:xfrm>
            <a:off x="5685548" y="2322520"/>
            <a:ext cx="2050480" cy="2750705"/>
            <a:chOff x="9729318" y="777780"/>
            <a:chExt cx="2192848" cy="2941690"/>
          </a:xfrm>
        </p:grpSpPr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id="{DBB8CFF4-33F8-4652-A522-B6B112B1C239}"/>
                </a:ext>
              </a:extLst>
            </p:cNvPr>
            <p:cNvSpPr/>
            <p:nvPr/>
          </p:nvSpPr>
          <p:spPr>
            <a:xfrm>
              <a:off x="9729318" y="777780"/>
              <a:ext cx="2192848" cy="294169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E9E620E-055F-4F27-91CC-23FB09C6BAD7}"/>
                </a:ext>
              </a:extLst>
            </p:cNvPr>
            <p:cNvSpPr/>
            <p:nvPr/>
          </p:nvSpPr>
          <p:spPr>
            <a:xfrm>
              <a:off x="9729318" y="1669142"/>
              <a:ext cx="2171984" cy="7915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팬클럽 </a:t>
              </a:r>
              <a:r>
                <a:rPr lang="en-US" altLang="ko-KR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endParaRPr lang="ko-KR" altLang="en-US" sz="2400" b="1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C4969DD-21C0-4650-95E2-E8BBE30E39DA}"/>
                </a:ext>
              </a:extLst>
            </p:cNvPr>
            <p:cNvSpPr/>
            <p:nvPr/>
          </p:nvSpPr>
          <p:spPr>
            <a:xfrm>
              <a:off x="9886610" y="934465"/>
              <a:ext cx="1948075" cy="666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팬클럽 명단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76D2BD5-1262-4B44-AC01-8783A84A4593}"/>
              </a:ext>
            </a:extLst>
          </p:cNvPr>
          <p:cNvSpPr txBox="1"/>
          <p:nvPr/>
        </p:nvSpPr>
        <p:spPr>
          <a:xfrm>
            <a:off x="7279571" y="1454757"/>
            <a:ext cx="4962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기존의 선착순 당첨 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방식 유지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But, 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미리 조건 충족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당첨여부 표시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7635AD6-473F-480B-9163-D79BA231F9D5}"/>
              </a:ext>
            </a:extLst>
          </p:cNvPr>
          <p:cNvSpPr/>
          <p:nvPr/>
        </p:nvSpPr>
        <p:spPr>
          <a:xfrm rot="5400000">
            <a:off x="9427603" y="3783627"/>
            <a:ext cx="666750" cy="65448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BD18F-8CF9-4200-BB63-22881E304143}"/>
              </a:ext>
            </a:extLst>
          </p:cNvPr>
          <p:cNvSpPr txBox="1"/>
          <p:nvPr/>
        </p:nvSpPr>
        <p:spPr>
          <a:xfrm>
            <a:off x="10067925" y="3231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A58F06-0762-4E8F-891E-C092B9C907BE}"/>
              </a:ext>
            </a:extLst>
          </p:cNvPr>
          <p:cNvSpPr txBox="1"/>
          <p:nvPr/>
        </p:nvSpPr>
        <p:spPr>
          <a:xfrm>
            <a:off x="7281575" y="1694640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7A08FB0A-21FF-41B2-A85E-868DB4EB4C8D}"/>
              </a:ext>
            </a:extLst>
          </p:cNvPr>
          <p:cNvSpPr/>
          <p:nvPr/>
        </p:nvSpPr>
        <p:spPr>
          <a:xfrm>
            <a:off x="8444775" y="4694772"/>
            <a:ext cx="495300" cy="708471"/>
          </a:xfrm>
          <a:prstGeom prst="leftBracket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C963E8-23A9-41CA-806B-5BA6E653EF89}"/>
              </a:ext>
            </a:extLst>
          </p:cNvPr>
          <p:cNvSpPr txBox="1"/>
          <p:nvPr/>
        </p:nvSpPr>
        <p:spPr>
          <a:xfrm>
            <a:off x="7382596" y="4479835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당첨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Y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905003-E461-4543-86FF-A0D1E0283A84}"/>
              </a:ext>
            </a:extLst>
          </p:cNvPr>
          <p:cNvSpPr txBox="1"/>
          <p:nvPr/>
        </p:nvSpPr>
        <p:spPr>
          <a:xfrm>
            <a:off x="7515946" y="5203079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당첨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N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26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D62056-1E10-45D4-9358-0299748B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98704"/>
            <a:ext cx="6746876" cy="14472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6711C1-C258-4420-90B2-C36185501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3591189"/>
            <a:ext cx="8762431" cy="1790174"/>
          </a:xfrm>
          <a:prstGeom prst="rect">
            <a:avLst/>
          </a:prstGeom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AABB08A9-C0DF-4566-8219-7F0D78AAC5EE}"/>
              </a:ext>
            </a:extLst>
          </p:cNvPr>
          <p:cNvSpPr/>
          <p:nvPr/>
        </p:nvSpPr>
        <p:spPr>
          <a:xfrm>
            <a:off x="582108" y="1598704"/>
            <a:ext cx="3761291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1B3AAB4A-7B71-441E-A3FA-276D46C3E3EA}"/>
              </a:ext>
            </a:extLst>
          </p:cNvPr>
          <p:cNvSpPr/>
          <p:nvPr/>
        </p:nvSpPr>
        <p:spPr>
          <a:xfrm>
            <a:off x="2948529" y="3599218"/>
            <a:ext cx="4595271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3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96CE70-3895-4174-B737-59068D7ED7DF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621772-AB1C-4DB7-A44E-B41508B28F40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6D92-6FE2-4ECB-A518-4F3B9B98AB62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63522C-EF0B-4DE3-9C7D-BDC13D8EFE4B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F2CC07-11B4-4FB9-B124-8B1F4CB74841}"/>
              </a:ext>
            </a:extLst>
          </p:cNvPr>
          <p:cNvSpPr/>
          <p:nvPr/>
        </p:nvSpPr>
        <p:spPr>
          <a:xfrm>
            <a:off x="4443412" y="0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02F48700-0085-4CB6-8DDE-D7F73940E28F}"/>
              </a:ext>
            </a:extLst>
          </p:cNvPr>
          <p:cNvSpPr/>
          <p:nvPr/>
        </p:nvSpPr>
        <p:spPr>
          <a:xfrm>
            <a:off x="4638673" y="204786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목차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783A53B-CD5E-40E8-98DB-560C07801237}"/>
              </a:ext>
            </a:extLst>
          </p:cNvPr>
          <p:cNvSpPr/>
          <p:nvPr/>
        </p:nvSpPr>
        <p:spPr>
          <a:xfrm>
            <a:off x="1108822" y="2181229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EDE5C53-8A81-4BC4-B9D6-EE8AF135DA92}"/>
              </a:ext>
            </a:extLst>
          </p:cNvPr>
          <p:cNvCxnSpPr>
            <a:cxnSpLocks/>
          </p:cNvCxnSpPr>
          <p:nvPr/>
        </p:nvCxnSpPr>
        <p:spPr>
          <a:xfrm>
            <a:off x="1108822" y="3529012"/>
            <a:ext cx="9741837" cy="0"/>
          </a:xfrm>
          <a:prstGeom prst="line">
            <a:avLst/>
          </a:prstGeom>
          <a:ln w="508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A56D9575-FB94-493B-BA4F-6F92B205578E}"/>
              </a:ext>
            </a:extLst>
          </p:cNvPr>
          <p:cNvSpPr/>
          <p:nvPr/>
        </p:nvSpPr>
        <p:spPr>
          <a:xfrm>
            <a:off x="2756227" y="2181233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E391A73E-09D7-45B9-B983-EC52E12920AA}"/>
              </a:ext>
            </a:extLst>
          </p:cNvPr>
          <p:cNvSpPr/>
          <p:nvPr/>
        </p:nvSpPr>
        <p:spPr>
          <a:xfrm>
            <a:off x="4403632" y="3633793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F6B663EC-4C26-426B-913B-18B37AF6A8B5}"/>
              </a:ext>
            </a:extLst>
          </p:cNvPr>
          <p:cNvSpPr/>
          <p:nvPr/>
        </p:nvSpPr>
        <p:spPr>
          <a:xfrm>
            <a:off x="4403632" y="2181229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D25D1440-E043-4795-8ED3-7A487FAFE24C}"/>
              </a:ext>
            </a:extLst>
          </p:cNvPr>
          <p:cNvSpPr/>
          <p:nvPr/>
        </p:nvSpPr>
        <p:spPr>
          <a:xfrm>
            <a:off x="6057901" y="3648086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B392EB57-FDF9-420F-AB6E-9C8E2BDF289E}"/>
              </a:ext>
            </a:extLst>
          </p:cNvPr>
          <p:cNvSpPr/>
          <p:nvPr/>
        </p:nvSpPr>
        <p:spPr>
          <a:xfrm>
            <a:off x="6057901" y="2171705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1127A172-F418-4ABC-8E10-2BDC0FC683B4}"/>
              </a:ext>
            </a:extLst>
          </p:cNvPr>
          <p:cNvSpPr/>
          <p:nvPr/>
        </p:nvSpPr>
        <p:spPr>
          <a:xfrm>
            <a:off x="7712591" y="3648086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D0E00B35-1092-449F-91B9-4CEC6F5798B4}"/>
              </a:ext>
            </a:extLst>
          </p:cNvPr>
          <p:cNvSpPr/>
          <p:nvPr/>
        </p:nvSpPr>
        <p:spPr>
          <a:xfrm>
            <a:off x="7684716" y="2181229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2DD6DF63-93B8-46C0-93D0-A9946016F5C5}"/>
              </a:ext>
            </a:extLst>
          </p:cNvPr>
          <p:cNvSpPr/>
          <p:nvPr/>
        </p:nvSpPr>
        <p:spPr>
          <a:xfrm>
            <a:off x="9311531" y="2181229"/>
            <a:ext cx="1539128" cy="1247770"/>
          </a:xfrm>
          <a:prstGeom prst="frame">
            <a:avLst>
              <a:gd name="adj1" fmla="val 50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5F617-ADE3-4123-96B2-34AE68DA9A8E}"/>
              </a:ext>
            </a:extLst>
          </p:cNvPr>
          <p:cNvSpPr txBox="1"/>
          <p:nvPr/>
        </p:nvSpPr>
        <p:spPr>
          <a:xfrm>
            <a:off x="1132285" y="2347110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동기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18555-72BF-4BB8-AA77-4BE8219C59E2}"/>
              </a:ext>
            </a:extLst>
          </p:cNvPr>
          <p:cNvSpPr txBox="1"/>
          <p:nvPr/>
        </p:nvSpPr>
        <p:spPr>
          <a:xfrm>
            <a:off x="2848185" y="2337586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2C6DE-3182-4673-9B5D-95D67C9CF6B8}"/>
              </a:ext>
            </a:extLst>
          </p:cNvPr>
          <p:cNvSpPr txBox="1"/>
          <p:nvPr/>
        </p:nvSpPr>
        <p:spPr>
          <a:xfrm>
            <a:off x="4495590" y="2347110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방안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3D739-53A8-4AC5-8A65-CE8E52C70331}"/>
              </a:ext>
            </a:extLst>
          </p:cNvPr>
          <p:cNvSpPr txBox="1"/>
          <p:nvPr/>
        </p:nvSpPr>
        <p:spPr>
          <a:xfrm>
            <a:off x="4495589" y="3799674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61D12-F582-4277-BA25-D845C92EAE3A}"/>
              </a:ext>
            </a:extLst>
          </p:cNvPr>
          <p:cNvSpPr txBox="1"/>
          <p:nvPr/>
        </p:nvSpPr>
        <p:spPr>
          <a:xfrm>
            <a:off x="6150069" y="2337586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방안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4D7CDC-E735-44B5-90A3-0A9E1ACA800F}"/>
              </a:ext>
            </a:extLst>
          </p:cNvPr>
          <p:cNvSpPr txBox="1"/>
          <p:nvPr/>
        </p:nvSpPr>
        <p:spPr>
          <a:xfrm>
            <a:off x="6150068" y="3790150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28B7EF-1BCE-472C-8F38-B44028B34ECB}"/>
              </a:ext>
            </a:extLst>
          </p:cNvPr>
          <p:cNvSpPr txBox="1"/>
          <p:nvPr/>
        </p:nvSpPr>
        <p:spPr>
          <a:xfrm>
            <a:off x="7776675" y="2348686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방안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68412-570C-467C-9860-2DC579FA4079}"/>
              </a:ext>
            </a:extLst>
          </p:cNvPr>
          <p:cNvSpPr txBox="1"/>
          <p:nvPr/>
        </p:nvSpPr>
        <p:spPr>
          <a:xfrm>
            <a:off x="7776674" y="3801250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D1E2C6-2762-4BDA-954A-484B9061010F}"/>
              </a:ext>
            </a:extLst>
          </p:cNvPr>
          <p:cNvSpPr txBox="1"/>
          <p:nvPr/>
        </p:nvSpPr>
        <p:spPr>
          <a:xfrm>
            <a:off x="9403489" y="2346305"/>
            <a:ext cx="135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기대</a:t>
            </a:r>
            <a:endParaRPr lang="en-US" altLang="ko-KR" sz="28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411732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9DD3FF-DB2B-4E2E-AF38-F27D90DB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46" y="949560"/>
            <a:ext cx="6007568" cy="555382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FAC034CF-85F5-458A-A9AA-0B71683B000E}"/>
              </a:ext>
            </a:extLst>
          </p:cNvPr>
          <p:cNvSpPr/>
          <p:nvPr/>
        </p:nvSpPr>
        <p:spPr>
          <a:xfrm>
            <a:off x="6776338" y="1076325"/>
            <a:ext cx="1134876" cy="1118815"/>
          </a:xfrm>
          <a:prstGeom prst="frame">
            <a:avLst>
              <a:gd name="adj1" fmla="val 3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A2EE2FB-0AAE-4579-87B6-00AC68F2DE11}"/>
              </a:ext>
            </a:extLst>
          </p:cNvPr>
          <p:cNvCxnSpPr/>
          <p:nvPr/>
        </p:nvCxnSpPr>
        <p:spPr>
          <a:xfrm>
            <a:off x="7911214" y="1640123"/>
            <a:ext cx="70485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7AAB35-8264-467F-BCE5-C48FE7D0E19C}"/>
              </a:ext>
            </a:extLst>
          </p:cNvPr>
          <p:cNvSpPr txBox="1"/>
          <p:nvPr/>
        </p:nvSpPr>
        <p:spPr>
          <a:xfrm>
            <a:off x="7954729" y="1374122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조건 충족 당첨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Y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조건 충족 당첨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 -&gt; N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5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[2+3]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BD18F-8CF9-4200-BB63-22881E304143}"/>
              </a:ext>
            </a:extLst>
          </p:cNvPr>
          <p:cNvSpPr txBox="1"/>
          <p:nvPr/>
        </p:nvSpPr>
        <p:spPr>
          <a:xfrm>
            <a:off x="10067925" y="3231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A58F06-0762-4E8F-891E-C092B9C907BE}"/>
              </a:ext>
            </a:extLst>
          </p:cNvPr>
          <p:cNvSpPr txBox="1"/>
          <p:nvPr/>
        </p:nvSpPr>
        <p:spPr>
          <a:xfrm>
            <a:off x="7281575" y="1694640"/>
            <a:ext cx="49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E5B9EFB-C82A-4656-8E16-8BC65EB3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9" y="1588691"/>
            <a:ext cx="7582046" cy="1459309"/>
          </a:xfrm>
          <a:prstGeom prst="rect">
            <a:avLst/>
          </a:prstGeom>
        </p:spPr>
      </p:pic>
      <p:sp>
        <p:nvSpPr>
          <p:cNvPr id="62" name="액자 61">
            <a:extLst>
              <a:ext uri="{FF2B5EF4-FFF2-40B4-BE49-F238E27FC236}">
                <a16:creationId xmlns:a16="http://schemas.microsoft.com/office/drawing/2014/main" id="{68341D06-DCD0-477E-9B95-3C20C5BA0E65}"/>
              </a:ext>
            </a:extLst>
          </p:cNvPr>
          <p:cNvSpPr/>
          <p:nvPr/>
        </p:nvSpPr>
        <p:spPr>
          <a:xfrm>
            <a:off x="285674" y="2414340"/>
            <a:ext cx="2829001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DE262A8-6B5E-4575-A6C8-97A0D5BA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61" y="480692"/>
            <a:ext cx="3603290" cy="609663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AAC4E3A-5D93-4107-8318-DEBBD50502D4}"/>
              </a:ext>
            </a:extLst>
          </p:cNvPr>
          <p:cNvCxnSpPr/>
          <p:nvPr/>
        </p:nvCxnSpPr>
        <p:spPr>
          <a:xfrm flipV="1">
            <a:off x="3283216" y="703863"/>
            <a:ext cx="4648200" cy="10610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9CEF69-36CA-4798-827C-B4CEF0136239}"/>
              </a:ext>
            </a:extLst>
          </p:cNvPr>
          <p:cNvSpPr txBox="1"/>
          <p:nvPr/>
        </p:nvSpPr>
        <p:spPr>
          <a:xfrm>
            <a:off x="100012" y="3947642"/>
            <a:ext cx="8238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SELECT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 사용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조건에 충족되어 당첨된 사람들의 정보 및 신원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한눈에 보기 가능</a:t>
            </a:r>
          </a:p>
        </p:txBody>
      </p:sp>
    </p:spTree>
    <p:extLst>
      <p:ext uri="{BB962C8B-B14F-4D97-AF65-F5344CB8AC3E}">
        <p14:creationId xmlns:p14="http://schemas.microsoft.com/office/powerpoint/2010/main" val="162417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>
            <a:extLst>
              <a:ext uri="{FF2B5EF4-FFF2-40B4-BE49-F238E27FC236}">
                <a16:creationId xmlns:a16="http://schemas.microsoft.com/office/drawing/2014/main" id="{1023B980-BC1F-4E7B-8215-C7C115753A1B}"/>
              </a:ext>
            </a:extLst>
          </p:cNvPr>
          <p:cNvSpPr/>
          <p:nvPr/>
        </p:nvSpPr>
        <p:spPr>
          <a:xfrm>
            <a:off x="1109376" y="2047731"/>
            <a:ext cx="2962561" cy="29625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해결방안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17046-3F6B-4B34-B6E1-73F86981FE5B}"/>
              </a:ext>
            </a:extLst>
          </p:cNvPr>
          <p:cNvSpPr txBox="1"/>
          <p:nvPr/>
        </p:nvSpPr>
        <p:spPr>
          <a:xfrm>
            <a:off x="3400425" y="285750"/>
            <a:ext cx="839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32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일일히</a:t>
            </a:r>
            <a:r>
              <a:rPr lang="ko-KR" altLang="en-US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수동으로 하는 출석체크 해결방법</a:t>
            </a:r>
            <a:r>
              <a:rPr lang="en-US" altLang="ko-KR" sz="3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BD18F-8CF9-4200-BB63-22881E304143}"/>
              </a:ext>
            </a:extLst>
          </p:cNvPr>
          <p:cNvSpPr txBox="1"/>
          <p:nvPr/>
        </p:nvSpPr>
        <p:spPr>
          <a:xfrm>
            <a:off x="10067925" y="3231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9" name="그림 48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6F499F95-26FA-4077-BFD1-41CCE3DB8A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2366962"/>
            <a:ext cx="2324098" cy="232409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2EB588-3377-40B3-9E3E-53834D63EA14}"/>
              </a:ext>
            </a:extLst>
          </p:cNvPr>
          <p:cNvSpPr/>
          <p:nvPr/>
        </p:nvSpPr>
        <p:spPr>
          <a:xfrm>
            <a:off x="4338923" y="2352673"/>
            <a:ext cx="820155" cy="3693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0B0F24-020E-4C37-891C-FF99E6DE4FB9}"/>
              </a:ext>
            </a:extLst>
          </p:cNvPr>
          <p:cNvSpPr txBox="1"/>
          <p:nvPr/>
        </p:nvSpPr>
        <p:spPr>
          <a:xfrm>
            <a:off x="4205086" y="2303249"/>
            <a:ext cx="82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회원카드에 팬클럽 테이블에 담긴 정보를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바코드에 저장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C317FD7-D3A4-42F8-8409-EDA97E239460}"/>
              </a:ext>
            </a:extLst>
          </p:cNvPr>
          <p:cNvSpPr/>
          <p:nvPr/>
        </p:nvSpPr>
        <p:spPr>
          <a:xfrm rot="5400000">
            <a:off x="8132899" y="3485230"/>
            <a:ext cx="515923" cy="3693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25ABF-0C65-4786-B369-2C45CF9175DD}"/>
              </a:ext>
            </a:extLst>
          </p:cNvPr>
          <p:cNvSpPr txBox="1"/>
          <p:nvPr/>
        </p:nvSpPr>
        <p:spPr>
          <a:xfrm>
            <a:off x="4205086" y="4171915"/>
            <a:ext cx="82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입장할 때 카드 바코드를 찍으면서 입장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출석체크를 위한 시간과 인력 낭비 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823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BD18F-8CF9-4200-BB63-22881E304143}"/>
              </a:ext>
            </a:extLst>
          </p:cNvPr>
          <p:cNvSpPr txBox="1"/>
          <p:nvPr/>
        </p:nvSpPr>
        <p:spPr>
          <a:xfrm>
            <a:off x="10067925" y="3231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CFF261-8A92-4E0C-AE6F-82C1A35F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2" y="2912531"/>
            <a:ext cx="10579104" cy="175082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0C26367D-4B52-4072-94EA-9E7E0AFE13BC}"/>
              </a:ext>
            </a:extLst>
          </p:cNvPr>
          <p:cNvSpPr/>
          <p:nvPr/>
        </p:nvSpPr>
        <p:spPr>
          <a:xfrm>
            <a:off x="543212" y="3279249"/>
            <a:ext cx="4708486" cy="3513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1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결과물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[3]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BD18F-8CF9-4200-BB63-22881E304143}"/>
              </a:ext>
            </a:extLst>
          </p:cNvPr>
          <p:cNvSpPr txBox="1"/>
          <p:nvPr/>
        </p:nvSpPr>
        <p:spPr>
          <a:xfrm>
            <a:off x="10067925" y="3231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8BEE93-2DB9-47EB-98A3-4A0BA346A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65" y="382825"/>
            <a:ext cx="4321297" cy="60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[1]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494EEC-55F4-4A53-BBFF-B9D68DF7A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99" y="1993915"/>
            <a:ext cx="2153976" cy="2153976"/>
          </a:xfrm>
          <a:prstGeom prst="rect">
            <a:avLst/>
          </a:prstGeom>
        </p:spPr>
      </p:pic>
      <p:pic>
        <p:nvPicPr>
          <p:cNvPr id="23" name="Picture 2" descr="다음 카페 - 나무위키">
            <a:extLst>
              <a:ext uri="{FF2B5EF4-FFF2-40B4-BE49-F238E27FC236}">
                <a16:creationId xmlns:a16="http://schemas.microsoft.com/office/drawing/2014/main" id="{96493F5D-E946-4ECD-A7CF-99CAB38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75" y="3572538"/>
            <a:ext cx="2028162" cy="20281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1FB22B4A-FD74-4C4A-9C87-AF696B6F76E9}"/>
              </a:ext>
            </a:extLst>
          </p:cNvPr>
          <p:cNvSpPr/>
          <p:nvPr/>
        </p:nvSpPr>
        <p:spPr>
          <a:xfrm>
            <a:off x="5130611" y="1183340"/>
            <a:ext cx="6367359" cy="3290047"/>
          </a:xfrm>
          <a:prstGeom prst="wedgeRoundRectCallout">
            <a:avLst>
              <a:gd name="adj1" fmla="val -49583"/>
              <a:gd name="adj2" fmla="val 6733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18EEC-100E-4B9C-809F-C041120E5516}"/>
              </a:ext>
            </a:extLst>
          </p:cNvPr>
          <p:cNvSpPr txBox="1"/>
          <p:nvPr/>
        </p:nvSpPr>
        <p:spPr>
          <a:xfrm>
            <a:off x="5609091" y="1516207"/>
            <a:ext cx="55411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신청하는 </a:t>
            </a:r>
            <a:r>
              <a: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과정 </a:t>
            </a:r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현장에서 인증</a:t>
            </a:r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출석체크 하는</a:t>
            </a:r>
            <a:r>
              <a:rPr lang="ko-KR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절차 단순화</a:t>
            </a:r>
            <a:endParaRPr lang="en-US" altLang="ko-KR" sz="28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시간 </a:t>
            </a:r>
            <a:r>
              <a:rPr lang="ko-KR" altLang="ko-KR" sz="2800" b="1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단축</a:t>
            </a:r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인력 낭비 </a:t>
            </a:r>
            <a:r>
              <a:rPr lang="ko-KR" altLang="en-US" sz="2800" b="1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감소</a:t>
            </a:r>
          </a:p>
          <a:p>
            <a:pPr algn="ctr"/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338B77-ED37-4C3A-ACAB-8861E0BD20A6}"/>
              </a:ext>
            </a:extLst>
          </p:cNvPr>
          <p:cNvSpPr/>
          <p:nvPr/>
        </p:nvSpPr>
        <p:spPr>
          <a:xfrm>
            <a:off x="5130611" y="307090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자격 박탈자로 인해 생기는 </a:t>
            </a:r>
            <a:endParaRPr lang="en-US" altLang="ko-KR" sz="2800" b="1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예비 인원들에게 미리 공지</a:t>
            </a:r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b="1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가능</a:t>
            </a:r>
            <a:endParaRPr lang="en-US" altLang="ko-KR" sz="2800" b="1" dirty="0">
              <a:solidFill>
                <a:srgbClr val="FFFF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3CEB23-5E43-4102-A37C-C8AA01242B7A}"/>
              </a:ext>
            </a:extLst>
          </p:cNvPr>
          <p:cNvSpPr/>
          <p:nvPr/>
        </p:nvSpPr>
        <p:spPr>
          <a:xfrm>
            <a:off x="5187761" y="336792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23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7CAD0B-0C63-447B-8B60-5FF80111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391131"/>
            <a:ext cx="4772025" cy="1123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</a:t>
            </a:r>
            <a:r>
              <a:rPr lang="en-US" altLang="ko-KR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[2]</a:t>
            </a:r>
            <a:endParaRPr lang="ko-KR" altLang="en-US" sz="36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3CEB23-5E43-4102-A37C-C8AA01242B7A}"/>
              </a:ext>
            </a:extLst>
          </p:cNvPr>
          <p:cNvSpPr/>
          <p:nvPr/>
        </p:nvSpPr>
        <p:spPr>
          <a:xfrm>
            <a:off x="5187761" y="336792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5346089E-5C02-4FBA-B6E0-1EE8D4953F7C}"/>
              </a:ext>
            </a:extLst>
          </p:cNvPr>
          <p:cNvSpPr/>
          <p:nvPr/>
        </p:nvSpPr>
        <p:spPr>
          <a:xfrm>
            <a:off x="4725198" y="1916159"/>
            <a:ext cx="6631945" cy="3426760"/>
          </a:xfrm>
          <a:prstGeom prst="wedgeRoundRectCallout">
            <a:avLst>
              <a:gd name="adj1" fmla="val -49583"/>
              <a:gd name="adj2" fmla="val 6733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멜론 - Google Play 앱">
            <a:extLst>
              <a:ext uri="{FF2B5EF4-FFF2-40B4-BE49-F238E27FC236}">
                <a16:creationId xmlns:a16="http://schemas.microsoft.com/office/drawing/2014/main" id="{5B7590DE-850D-45D0-8E22-31F315D9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5" y="3532147"/>
            <a:ext cx="2800610" cy="28006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3A19EA54-2579-4C78-A49D-90E9181AA871}"/>
              </a:ext>
            </a:extLst>
          </p:cNvPr>
          <p:cNvSpPr/>
          <p:nvPr/>
        </p:nvSpPr>
        <p:spPr>
          <a:xfrm>
            <a:off x="6308653" y="1126936"/>
            <a:ext cx="1158948" cy="3143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9ED399-D043-4502-9B4F-FF11201E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69" y="509207"/>
            <a:ext cx="4062410" cy="1206413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F0C81653-5696-467C-9059-9E6A19636480}"/>
              </a:ext>
            </a:extLst>
          </p:cNvPr>
          <p:cNvSpPr/>
          <p:nvPr/>
        </p:nvSpPr>
        <p:spPr>
          <a:xfrm>
            <a:off x="10028168" y="1270760"/>
            <a:ext cx="1158948" cy="3143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150070-9280-48C8-BE55-74C4D362B892}"/>
              </a:ext>
            </a:extLst>
          </p:cNvPr>
          <p:cNvSpPr txBox="1"/>
          <p:nvPr/>
        </p:nvSpPr>
        <p:spPr>
          <a:xfrm>
            <a:off x="5114379" y="2241967"/>
            <a:ext cx="59822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팬클럽과의 제휴를 통해 편의 제공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많은 아이돌 팬들 </a:t>
            </a:r>
            <a:r>
              <a:rPr lang="ko-KR" altLang="en-US" sz="2800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고객 유치</a:t>
            </a:r>
            <a:endParaRPr lang="en-US" altLang="ko-KR" sz="2800" dirty="0">
              <a:solidFill>
                <a:srgbClr val="FFFF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팬클럽으로부터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일정의 사용료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받을 수 있음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40AFD-565D-404E-A744-5E5D384D61A7}"/>
              </a:ext>
            </a:extLst>
          </p:cNvPr>
          <p:cNvSpPr txBox="1"/>
          <p:nvPr/>
        </p:nvSpPr>
        <p:spPr>
          <a:xfrm>
            <a:off x="4848280" y="4137854"/>
            <a:ext cx="6163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아이돌 </a:t>
            </a:r>
            <a:r>
              <a:rPr lang="ko-KR" altLang="en-US" sz="28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팬덤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음원 결제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2800" dirty="0">
                <a:solidFill>
                  <a:srgbClr val="FFFF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수익 증가</a:t>
            </a:r>
          </a:p>
        </p:txBody>
      </p:sp>
    </p:spTree>
    <p:extLst>
      <p:ext uri="{BB962C8B-B14F-4D97-AF65-F5344CB8AC3E}">
        <p14:creationId xmlns:p14="http://schemas.microsoft.com/office/powerpoint/2010/main" val="151321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CB49FD06-8D3F-4F71-9C6D-D16299B6FBF2}"/>
              </a:ext>
            </a:extLst>
          </p:cNvPr>
          <p:cNvSpPr/>
          <p:nvPr/>
        </p:nvSpPr>
        <p:spPr>
          <a:xfrm>
            <a:off x="276225" y="2371725"/>
            <a:ext cx="11734801" cy="188595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C2BE23-11D8-4E98-BA29-8691A9B8C982}"/>
              </a:ext>
            </a:extLst>
          </p:cNvPr>
          <p:cNvSpPr/>
          <p:nvPr/>
        </p:nvSpPr>
        <p:spPr>
          <a:xfrm>
            <a:off x="180974" y="171450"/>
            <a:ext cx="11734801" cy="171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CD0F64-06BE-4308-B324-3CC5A2331216}"/>
              </a:ext>
            </a:extLst>
          </p:cNvPr>
          <p:cNvSpPr/>
          <p:nvPr/>
        </p:nvSpPr>
        <p:spPr>
          <a:xfrm>
            <a:off x="180974" y="6515100"/>
            <a:ext cx="11734801" cy="171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A341F4-4841-48DE-B805-EE0F670E11F1}"/>
              </a:ext>
            </a:extLst>
          </p:cNvPr>
          <p:cNvSpPr/>
          <p:nvPr/>
        </p:nvSpPr>
        <p:spPr>
          <a:xfrm rot="16200000">
            <a:off x="-2981326" y="3333750"/>
            <a:ext cx="6515102" cy="190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425E6-F1CE-4F60-B430-A849AE16AD6C}"/>
              </a:ext>
            </a:extLst>
          </p:cNvPr>
          <p:cNvSpPr/>
          <p:nvPr/>
        </p:nvSpPr>
        <p:spPr>
          <a:xfrm rot="16200000">
            <a:off x="8653464" y="3328988"/>
            <a:ext cx="65151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C674C-E71D-485A-9333-6B22A3019EC7}"/>
              </a:ext>
            </a:extLst>
          </p:cNvPr>
          <p:cNvSpPr txBox="1"/>
          <p:nvPr/>
        </p:nvSpPr>
        <p:spPr>
          <a:xfrm>
            <a:off x="4343401" y="2929979"/>
            <a:ext cx="470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감사합니다 </a:t>
            </a:r>
            <a:r>
              <a:rPr lang="en-US" altLang="ko-KR" sz="44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sym typeface="Wingdings" panose="05000000000000000000" pitchFamily="2" charset="2"/>
              </a:rPr>
              <a:t></a:t>
            </a:r>
            <a:endParaRPr lang="ko-KR" altLang="en-US" sz="44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200025" y="267113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323849" y="393075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9" name="Picture 2" descr="12일 ‘인기가요’ 라인업은?…‘레드벨벳부터 아이콘까지’">
            <a:extLst>
              <a:ext uri="{FF2B5EF4-FFF2-40B4-BE49-F238E27FC236}">
                <a16:creationId xmlns:a16="http://schemas.microsoft.com/office/drawing/2014/main" id="{2543E242-B042-4F9F-B2E0-CA3934BD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r="20949"/>
          <a:stretch/>
        </p:blipFill>
        <p:spPr bwMode="auto">
          <a:xfrm>
            <a:off x="3842910" y="1727780"/>
            <a:ext cx="210252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[지니 이벤트] 뮤직뱅크 방청 초대 이벤트(4월 8일) ">
            <a:extLst>
              <a:ext uri="{FF2B5EF4-FFF2-40B4-BE49-F238E27FC236}">
                <a16:creationId xmlns:a16="http://schemas.microsoft.com/office/drawing/2014/main" id="{E719104E-A48B-43BA-8125-DE8276A64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24" y="1530729"/>
            <a:ext cx="2426672" cy="19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909857-DCAC-4D47-9A04-517113C5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25" y="3005041"/>
            <a:ext cx="1929618" cy="1959768"/>
          </a:xfrm>
          <a:prstGeom prst="rect">
            <a:avLst/>
          </a:prstGeom>
        </p:spPr>
      </p:pic>
      <p:pic>
        <p:nvPicPr>
          <p:cNvPr id="19" name="그림 18" descr="초밥, 표지판, 음식, 방이(가) 표시된 사진&#10;&#10;자동 생성된 설명">
            <a:extLst>
              <a:ext uri="{FF2B5EF4-FFF2-40B4-BE49-F238E27FC236}">
                <a16:creationId xmlns:a16="http://schemas.microsoft.com/office/drawing/2014/main" id="{11D365A6-9BBF-4295-8556-C24E2B966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74" y="2078124"/>
            <a:ext cx="2041569" cy="2041569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DE403F34-DB9D-4E87-8557-E6AA9C4059DD}"/>
              </a:ext>
            </a:extLst>
          </p:cNvPr>
          <p:cNvSpPr/>
          <p:nvPr/>
        </p:nvSpPr>
        <p:spPr>
          <a:xfrm>
            <a:off x="466257" y="4518424"/>
            <a:ext cx="4346524" cy="1481235"/>
          </a:xfrm>
          <a:prstGeom prst="wedgeRoundRectCallout">
            <a:avLst>
              <a:gd name="adj1" fmla="val 38978"/>
              <a:gd name="adj2" fmla="val -67980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122AB-254D-4CA5-B223-C346DE79E215}"/>
              </a:ext>
            </a:extLst>
          </p:cNvPr>
          <p:cNvSpPr txBox="1"/>
          <p:nvPr/>
        </p:nvSpPr>
        <p:spPr>
          <a:xfrm>
            <a:off x="116349" y="4820724"/>
            <a:ext cx="479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내가 좋아하는 아이돌을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음악방송에서 보고 싶어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A6D3ECBB-1BB1-43E9-A8DA-5BD5ED52E623}"/>
              </a:ext>
            </a:extLst>
          </p:cNvPr>
          <p:cNvSpPr/>
          <p:nvPr/>
        </p:nvSpPr>
        <p:spPr>
          <a:xfrm>
            <a:off x="7179197" y="4518424"/>
            <a:ext cx="4346524" cy="1481235"/>
          </a:xfrm>
          <a:prstGeom prst="wedgeRoundRectCallout">
            <a:avLst>
              <a:gd name="adj1" fmla="val -41666"/>
              <a:gd name="adj2" fmla="val -66339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71236-F44A-4F04-9312-8805291F6B35}"/>
              </a:ext>
            </a:extLst>
          </p:cNvPr>
          <p:cNvSpPr txBox="1"/>
          <p:nvPr/>
        </p:nvSpPr>
        <p:spPr>
          <a:xfrm>
            <a:off x="6950768" y="4833426"/>
            <a:ext cx="479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팬클럽에서 공개방송</a:t>
            </a:r>
            <a:endParaRPr lang="en-US" altLang="ko-KR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신청해</a:t>
            </a:r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93BF04-2EBE-4F7D-8954-3474F0EF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13" y="1365647"/>
            <a:ext cx="7553325" cy="4263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20" name="Picture 2" descr="다음 카페 - 나무위키">
            <a:extLst>
              <a:ext uri="{FF2B5EF4-FFF2-40B4-BE49-F238E27FC236}">
                <a16:creationId xmlns:a16="http://schemas.microsoft.com/office/drawing/2014/main" id="{D891036F-5B5A-4794-8FB5-5DFF84E1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4" y="3223022"/>
            <a:ext cx="2269331" cy="2269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9565DCCD-9643-41B1-99BA-B0C20EFA8E28}"/>
              </a:ext>
            </a:extLst>
          </p:cNvPr>
          <p:cNvSpPr/>
          <p:nvPr/>
        </p:nvSpPr>
        <p:spPr>
          <a:xfrm>
            <a:off x="3588545" y="1177527"/>
            <a:ext cx="8120062" cy="5223273"/>
          </a:xfrm>
          <a:prstGeom prst="wedgeRoundRectCallout">
            <a:avLst>
              <a:gd name="adj1" fmla="val -59625"/>
              <a:gd name="adj2" fmla="val 948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191220 KBS 뮤직뱅크 참여 폼 - Chrome 2020-05-18 02-58-54">
            <a:hlinkClick r:id="" action="ppaction://media"/>
            <a:extLst>
              <a:ext uri="{FF2B5EF4-FFF2-40B4-BE49-F238E27FC236}">
                <a16:creationId xmlns:a16="http://schemas.microsoft.com/office/drawing/2014/main" id="{8D401F74-E302-47CC-B050-AD6047E32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1913" y="1980164"/>
            <a:ext cx="7553325" cy="40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23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5CE33D0-88E7-40BA-9CFF-210F61CF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41" y="1365647"/>
            <a:ext cx="7568870" cy="7841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20" name="Picture 2" descr="다음 카페 - 나무위키">
            <a:extLst>
              <a:ext uri="{FF2B5EF4-FFF2-40B4-BE49-F238E27FC236}">
                <a16:creationId xmlns:a16="http://schemas.microsoft.com/office/drawing/2014/main" id="{D891036F-5B5A-4794-8FB5-5DFF84E1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4" y="3223022"/>
            <a:ext cx="2269331" cy="2269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9565DCCD-9643-41B1-99BA-B0C20EFA8E28}"/>
              </a:ext>
            </a:extLst>
          </p:cNvPr>
          <p:cNvSpPr/>
          <p:nvPr/>
        </p:nvSpPr>
        <p:spPr>
          <a:xfrm>
            <a:off x="3588545" y="1177527"/>
            <a:ext cx="8120062" cy="5223273"/>
          </a:xfrm>
          <a:prstGeom prst="wedgeRoundRectCallout">
            <a:avLst>
              <a:gd name="adj1" fmla="val -59625"/>
              <a:gd name="adj2" fmla="val 9488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103FD1-10F5-4692-8071-BB1495ED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28" y="2149772"/>
            <a:ext cx="4741895" cy="40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20" name="Picture 2" descr="다음 카페 - 나무위키">
            <a:extLst>
              <a:ext uri="{FF2B5EF4-FFF2-40B4-BE49-F238E27FC236}">
                <a16:creationId xmlns:a16="http://schemas.microsoft.com/office/drawing/2014/main" id="{D891036F-5B5A-4794-8FB5-5DFF84E1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2" y="4236014"/>
            <a:ext cx="1847571" cy="184757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9565DCCD-9643-41B1-99BA-B0C20EFA8E28}"/>
              </a:ext>
            </a:extLst>
          </p:cNvPr>
          <p:cNvSpPr/>
          <p:nvPr/>
        </p:nvSpPr>
        <p:spPr>
          <a:xfrm>
            <a:off x="2245626" y="1880290"/>
            <a:ext cx="3850374" cy="3215456"/>
          </a:xfrm>
          <a:prstGeom prst="wedgeRoundRectCallout">
            <a:avLst>
              <a:gd name="adj1" fmla="val -45826"/>
              <a:gd name="adj2" fmla="val 56423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F1BDDB-0B87-4996-AA9D-3BDD35E7F677}"/>
              </a:ext>
            </a:extLst>
          </p:cNvPr>
          <p:cNvGrpSpPr/>
          <p:nvPr/>
        </p:nvGrpSpPr>
        <p:grpSpPr>
          <a:xfrm>
            <a:off x="2104063" y="2047590"/>
            <a:ext cx="4362086" cy="3266299"/>
            <a:chOff x="3988198" y="1590897"/>
            <a:chExt cx="4362086" cy="32662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1390DA-AD52-445F-825E-52E857E53A36}"/>
                </a:ext>
              </a:extLst>
            </p:cNvPr>
            <p:cNvSpPr txBox="1"/>
            <p:nvPr/>
          </p:nvSpPr>
          <p:spPr>
            <a:xfrm>
              <a:off x="3988198" y="1590897"/>
              <a:ext cx="4067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공개방송에 왔을 때</a:t>
              </a:r>
              <a:r>
                <a:rPr lang="en-US" altLang="ko-KR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해야할</a:t>
              </a: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것</a:t>
              </a:r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공개방송에 </a:t>
              </a:r>
              <a:r>
                <a:rPr lang="ko-KR" altLang="en-US" sz="2000" dirty="0" err="1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가져와야할</a:t>
              </a: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811023-D18B-4557-868A-4C7FDED3794D}"/>
                </a:ext>
              </a:extLst>
            </p:cNvPr>
            <p:cNvSpPr txBox="1"/>
            <p:nvPr/>
          </p:nvSpPr>
          <p:spPr>
            <a:xfrm>
              <a:off x="4283109" y="2302651"/>
              <a:ext cx="40671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앨범 수록곡 모두 다운로드</a:t>
              </a:r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다운로드 내역서 뽑기 </a:t>
              </a:r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멜론 아이디 본인확인</a:t>
              </a:r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공식회원카드</a:t>
              </a:r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.		.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.		.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.		.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77EEC9-B35A-4D48-9348-4CC54413BEF8}"/>
              </a:ext>
            </a:extLst>
          </p:cNvPr>
          <p:cNvGrpSpPr/>
          <p:nvPr/>
        </p:nvGrpSpPr>
        <p:grpSpPr>
          <a:xfrm>
            <a:off x="6324586" y="717088"/>
            <a:ext cx="4865766" cy="2505974"/>
            <a:chOff x="4072437" y="1829450"/>
            <a:chExt cx="7714330" cy="397304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7E28C3-A08C-4071-BC4A-8EDC8437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2437" y="1829450"/>
              <a:ext cx="7714330" cy="3973046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A03E8C3-0696-4E2C-B518-BD41015ABDB7}"/>
                </a:ext>
              </a:extLst>
            </p:cNvPr>
            <p:cNvCxnSpPr/>
            <p:nvPr/>
          </p:nvCxnSpPr>
          <p:spPr>
            <a:xfrm>
              <a:off x="4474178" y="5498531"/>
              <a:ext cx="254280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CBAA3EB-2C33-469A-AEA3-CD7D9B73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999" y="2798655"/>
            <a:ext cx="5311129" cy="3244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560C4-F2BC-4175-A69F-D518E109C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13" t="17409" r="6231" b="21112"/>
          <a:stretch/>
        </p:blipFill>
        <p:spPr>
          <a:xfrm>
            <a:off x="8114331" y="2085180"/>
            <a:ext cx="3364219" cy="26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293DA-3A63-422C-87F3-5B0CC405D333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8" name="그림 7" descr="그리기, 테이블, 컵, 옅은이(가) 표시된 사진&#10;&#10;자동 생성된 설명">
            <a:extLst>
              <a:ext uri="{FF2B5EF4-FFF2-40B4-BE49-F238E27FC236}">
                <a16:creationId xmlns:a16="http://schemas.microsoft.com/office/drawing/2014/main" id="{4D7304DC-DC8D-4C09-94D8-95AD364EF9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6" y="2679638"/>
            <a:ext cx="3343275" cy="3343275"/>
          </a:xfrm>
          <a:prstGeom prst="rect">
            <a:avLst/>
          </a:prstGeom>
        </p:spPr>
      </p:pic>
      <p:pic>
        <p:nvPicPr>
          <p:cNvPr id="21" name="Picture 2" descr="멜론 - Google Play 앱">
            <a:extLst>
              <a:ext uri="{FF2B5EF4-FFF2-40B4-BE49-F238E27FC236}">
                <a16:creationId xmlns:a16="http://schemas.microsoft.com/office/drawing/2014/main" id="{0B64A283-2181-41CA-9D5E-5ED902C4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5" y="3122832"/>
            <a:ext cx="2456888" cy="24568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다음 카페 - 나무위키">
            <a:extLst>
              <a:ext uri="{FF2B5EF4-FFF2-40B4-BE49-F238E27FC236}">
                <a16:creationId xmlns:a16="http://schemas.microsoft.com/office/drawing/2014/main" id="{26A01F8E-07D4-42BD-901E-081F098C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46" y="3122832"/>
            <a:ext cx="2440508" cy="24405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326EB9BE-E210-4D41-B0B7-777CA3CDE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5" y="3549489"/>
            <a:ext cx="1553601" cy="155360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D0A33D2-D3D9-4DAD-BAC2-47DD9F4B2A6F}"/>
              </a:ext>
            </a:extLst>
          </p:cNvPr>
          <p:cNvSpPr/>
          <p:nvPr/>
        </p:nvSpPr>
        <p:spPr>
          <a:xfrm>
            <a:off x="5990166" y="4038599"/>
            <a:ext cx="1266825" cy="75247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초밥, 표지판, 음식, 방이(가) 표시된 사진&#10;&#10;자동 생성된 설명">
            <a:extLst>
              <a:ext uri="{FF2B5EF4-FFF2-40B4-BE49-F238E27FC236}">
                <a16:creationId xmlns:a16="http://schemas.microsoft.com/office/drawing/2014/main" id="{F174772C-EEAF-4077-820E-9E042D010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81" y="1554730"/>
            <a:ext cx="2041569" cy="2041569"/>
          </a:xfrm>
          <a:prstGeom prst="rect">
            <a:avLst/>
          </a:prstGeom>
        </p:spPr>
      </p:pic>
      <p:pic>
        <p:nvPicPr>
          <p:cNvPr id="15" name="그림 1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D5A7D570-3798-4848-8D3D-EE4780F99D4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456">
            <a:off x="5913754" y="2162172"/>
            <a:ext cx="1724025" cy="1724025"/>
          </a:xfrm>
          <a:prstGeom prst="rect">
            <a:avLst/>
          </a:prstGeom>
        </p:spPr>
      </p:pic>
      <p:sp>
        <p:nvSpPr>
          <p:cNvPr id="19" name="원호 18">
            <a:extLst>
              <a:ext uri="{FF2B5EF4-FFF2-40B4-BE49-F238E27FC236}">
                <a16:creationId xmlns:a16="http://schemas.microsoft.com/office/drawing/2014/main" id="{EB1BA462-B6CE-4AC3-B493-10DB49E44448}"/>
              </a:ext>
            </a:extLst>
          </p:cNvPr>
          <p:cNvSpPr/>
          <p:nvPr/>
        </p:nvSpPr>
        <p:spPr>
          <a:xfrm flipH="1">
            <a:off x="1824846" y="1949513"/>
            <a:ext cx="3406694" cy="1308779"/>
          </a:xfrm>
          <a:prstGeom prst="arc">
            <a:avLst>
              <a:gd name="adj1" fmla="val 17107391"/>
              <a:gd name="adj2" fmla="val 848269"/>
            </a:avLst>
          </a:prstGeom>
          <a:ln w="762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5BE2B7-FFCC-E04C-B9F6-E26F7E16D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70" y="4304025"/>
            <a:ext cx="2044700" cy="201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82627B-2E96-AB49-BDB7-17B775502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13" y="1796896"/>
            <a:ext cx="2044700" cy="2019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C50685-FDBE-814D-8B47-1549B76DD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14" y="4304025"/>
            <a:ext cx="2044700" cy="20193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2B244C-CD15-D546-AB81-B2E58F694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70" y="1796896"/>
            <a:ext cx="2044700" cy="20193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7B6FF8-C29B-D44D-8C2C-07E8B4961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40" y="4304025"/>
            <a:ext cx="2044700" cy="20193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7C587A3-3FF5-A64F-9067-FE865D0D2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75" y="1796896"/>
            <a:ext cx="2108200" cy="20447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7ACCA1-DAD0-F84B-AEAD-A8318E1B9A71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</p:spTree>
    <p:extLst>
      <p:ext uri="{BB962C8B-B14F-4D97-AF65-F5344CB8AC3E}">
        <p14:creationId xmlns:p14="http://schemas.microsoft.com/office/powerpoint/2010/main" val="213433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ACAE-F48A-4977-8014-B37530399294}"/>
              </a:ext>
            </a:extLst>
          </p:cNvPr>
          <p:cNvSpPr/>
          <p:nvPr/>
        </p:nvSpPr>
        <p:spPr>
          <a:xfrm>
            <a:off x="0" y="0"/>
            <a:ext cx="12192000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62C33-99E9-4AF7-A3D1-F1985771A519}"/>
              </a:ext>
            </a:extLst>
          </p:cNvPr>
          <p:cNvSpPr/>
          <p:nvPr/>
        </p:nvSpPr>
        <p:spPr>
          <a:xfrm>
            <a:off x="1" y="6657976"/>
            <a:ext cx="12115800" cy="200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697D-1FB5-4F1C-8637-1B1592110670}"/>
              </a:ext>
            </a:extLst>
          </p:cNvPr>
          <p:cNvSpPr/>
          <p:nvPr/>
        </p:nvSpPr>
        <p:spPr>
          <a:xfrm rot="16200000">
            <a:off x="-3228976" y="3328989"/>
            <a:ext cx="6657977" cy="2000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31667B-C6E3-4988-A98A-907D7C2D1157}"/>
              </a:ext>
            </a:extLst>
          </p:cNvPr>
          <p:cNvSpPr/>
          <p:nvPr/>
        </p:nvSpPr>
        <p:spPr>
          <a:xfrm rot="16200000">
            <a:off x="8763000" y="3429000"/>
            <a:ext cx="6657976" cy="20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C9D6-F34C-4509-9283-EB3FEB52AF10}"/>
              </a:ext>
            </a:extLst>
          </p:cNvPr>
          <p:cNvSpPr/>
          <p:nvPr/>
        </p:nvSpPr>
        <p:spPr>
          <a:xfrm>
            <a:off x="0" y="-1"/>
            <a:ext cx="3305175" cy="1257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6C40D30-DF4E-435B-B7A7-4BFAD17FE2BA}"/>
              </a:ext>
            </a:extLst>
          </p:cNvPr>
          <p:cNvSpPr/>
          <p:nvPr/>
        </p:nvSpPr>
        <p:spPr>
          <a:xfrm>
            <a:off x="195261" y="204785"/>
            <a:ext cx="2909889" cy="862015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DDE84-506B-384E-A8E3-D89F180FB808}"/>
              </a:ext>
            </a:extLst>
          </p:cNvPr>
          <p:cNvSpPr txBox="1"/>
          <p:nvPr/>
        </p:nvSpPr>
        <p:spPr>
          <a:xfrm>
            <a:off x="295275" y="285750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시작동기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1E6086-0DB5-E34B-80DB-5121351C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"/>
            <a:ext cx="3305175" cy="13054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25B7E5-2547-9543-A4C2-D816DF0E0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8" y="1852978"/>
            <a:ext cx="4859883" cy="3870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FA7DB4-0DC0-3C42-9142-7E012005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634" y="2280967"/>
            <a:ext cx="3223808" cy="3223808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4E0E750-B34C-0240-B992-EFB7E1EB4EB3}"/>
              </a:ext>
            </a:extLst>
          </p:cNvPr>
          <p:cNvSpPr/>
          <p:nvPr/>
        </p:nvSpPr>
        <p:spPr>
          <a:xfrm>
            <a:off x="6007967" y="3227786"/>
            <a:ext cx="1080052" cy="11212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07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407</Words>
  <Application>Microsoft Office PowerPoint</Application>
  <PresentationFormat>와이드스크린</PresentationFormat>
  <Paragraphs>115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Tmon몬소리 Black</vt:lpstr>
      <vt:lpstr>a타임머신</vt:lpstr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원</dc:creator>
  <cp:lastModifiedBy>Key woong Bae</cp:lastModifiedBy>
  <cp:revision>51</cp:revision>
  <dcterms:created xsi:type="dcterms:W3CDTF">2020-06-13T05:11:13Z</dcterms:created>
  <dcterms:modified xsi:type="dcterms:W3CDTF">2020-06-17T15:04:13Z</dcterms:modified>
</cp:coreProperties>
</file>